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0" r:id="rId4"/>
    <p:sldId id="257" r:id="rId5"/>
    <p:sldId id="269" r:id="rId6"/>
    <p:sldId id="271" r:id="rId7"/>
    <p:sldId id="258" r:id="rId8"/>
    <p:sldId id="259" r:id="rId9"/>
    <p:sldId id="260" r:id="rId10"/>
    <p:sldId id="261" r:id="rId11"/>
    <p:sldId id="262" r:id="rId12"/>
    <p:sldId id="263" r:id="rId13"/>
    <p:sldId id="264" r:id="rId14"/>
    <p:sldId id="265" r:id="rId15"/>
    <p:sldId id="266" r:id="rId16"/>
    <p:sldId id="267" r:id="rId17"/>
    <p:sldId id="268"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8425" y="1648460"/>
            <a:ext cx="10117455" cy="759460"/>
          </a:xfrm>
        </p:spPr>
        <p:style>
          <a:lnRef idx="2">
            <a:schemeClr val="accent6"/>
          </a:lnRef>
          <a:fillRef idx="1">
            <a:schemeClr val="lt1"/>
          </a:fillRef>
          <a:effectRef idx="0">
            <a:schemeClr val="accent6"/>
          </a:effectRef>
          <a:fontRef idx="minor">
            <a:schemeClr val="dk1"/>
          </a:fontRef>
        </p:style>
        <p:txBody>
          <a:bodyPr/>
          <a:lstStyle/>
          <a:p>
            <a:r>
              <a:rPr lang="en-IN" alt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LIBRARY MANAGEMENT SYSTEM</a:t>
            </a:r>
            <a:endParaRPr lang="en-IN" altLang="en-US"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Subtitle 2"/>
          <p:cNvSpPr>
            <a:spLocks noGrp="1"/>
          </p:cNvSpPr>
          <p:nvPr>
            <p:ph type="subTitle" idx="1"/>
          </p:nvPr>
        </p:nvSpPr>
        <p:spPr>
          <a:xfrm>
            <a:off x="7884795" y="4323715"/>
            <a:ext cx="3163570" cy="1595120"/>
          </a:xfrm>
        </p:spPr>
        <p:style>
          <a:lnRef idx="2">
            <a:schemeClr val="accent3">
              <a:shade val="50000"/>
            </a:schemeClr>
          </a:lnRef>
          <a:fillRef idx="1">
            <a:schemeClr val="accent3"/>
          </a:fillRef>
          <a:effectRef idx="0">
            <a:schemeClr val="accent3"/>
          </a:effectRef>
          <a:fontRef idx="minor">
            <a:schemeClr val="lt1"/>
          </a:fontRef>
        </p:style>
        <p:txBody>
          <a:bodyPr/>
          <a:lstStyle/>
          <a:p>
            <a:r>
              <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PROJECT BY: </a:t>
            </a:r>
            <a:endPar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 NANDA KISHORE</a:t>
            </a:r>
            <a:endPar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1RN16IS029</a:t>
            </a:r>
            <a:endPar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V Sem A Sec</a:t>
            </a:r>
            <a:endParaRPr lang="en-IN" altLang="en-US" sz="2000" b="1">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Interface to Search, Add and Delete Book data</a:t>
            </a:r>
            <a:endParaRPr lang="en-IN" altLang="en-US"/>
          </a:p>
        </p:txBody>
      </p:sp>
      <p:pic>
        <p:nvPicPr>
          <p:cNvPr id="4" name="Content Placeholder 3" descr="3"/>
          <p:cNvPicPr>
            <a:picLocks noChangeAspect="1"/>
          </p:cNvPicPr>
          <p:nvPr>
            <p:ph idx="1"/>
          </p:nvPr>
        </p:nvPicPr>
        <p:blipFill>
          <a:blip r:embed="rId1"/>
          <a:stretch>
            <a:fillRect/>
          </a:stretch>
        </p:blipFill>
        <p:spPr>
          <a:xfrm>
            <a:off x="2162810" y="1863725"/>
            <a:ext cx="7580630" cy="4648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Interface to Issue and Return Book</a:t>
            </a:r>
            <a:endParaRPr lang="en-IN" altLang="en-US"/>
          </a:p>
        </p:txBody>
      </p:sp>
      <p:pic>
        <p:nvPicPr>
          <p:cNvPr id="4" name="Content Placeholder 3" descr="5"/>
          <p:cNvPicPr>
            <a:picLocks noChangeAspect="1"/>
          </p:cNvPicPr>
          <p:nvPr>
            <p:ph idx="1"/>
          </p:nvPr>
        </p:nvPicPr>
        <p:blipFill>
          <a:blip r:embed="rId1"/>
          <a:stretch>
            <a:fillRect/>
          </a:stretch>
        </p:blipFill>
        <p:spPr>
          <a:xfrm>
            <a:off x="1049020" y="1452245"/>
            <a:ext cx="7990205" cy="490601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68120" y="107950"/>
            <a:ext cx="10515600" cy="1325563"/>
          </a:xfrm>
        </p:spPr>
        <p:txBody>
          <a:bodyPr/>
          <a:p>
            <a:r>
              <a:rPr lang="en-IN" altLang="en-US"/>
              <a:t>Returning Book Process</a:t>
            </a:r>
            <a:endParaRPr lang="en-IN" altLang="en-US"/>
          </a:p>
        </p:txBody>
      </p:sp>
      <p:pic>
        <p:nvPicPr>
          <p:cNvPr id="4" name="Content Placeholder 3" descr="7"/>
          <p:cNvPicPr>
            <a:picLocks noChangeAspect="1"/>
          </p:cNvPicPr>
          <p:nvPr>
            <p:ph idx="1"/>
          </p:nvPr>
        </p:nvPicPr>
        <p:blipFill>
          <a:blip r:embed="rId1"/>
          <a:stretch>
            <a:fillRect/>
          </a:stretch>
        </p:blipFill>
        <p:spPr>
          <a:xfrm>
            <a:off x="1468120" y="1433830"/>
            <a:ext cx="8293100" cy="47891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About</a:t>
            </a:r>
            <a:endParaRPr lang="en-IN" altLang="en-US"/>
          </a:p>
        </p:txBody>
      </p:sp>
      <p:pic>
        <p:nvPicPr>
          <p:cNvPr id="4" name="Content Placeholder 3" descr="9"/>
          <p:cNvPicPr>
            <a:picLocks noChangeAspect="1"/>
          </p:cNvPicPr>
          <p:nvPr>
            <p:ph idx="1"/>
          </p:nvPr>
        </p:nvPicPr>
        <p:blipFill>
          <a:blip r:embed="rId1"/>
          <a:stretch>
            <a:fillRect/>
          </a:stretch>
        </p:blipFill>
        <p:spPr>
          <a:xfrm>
            <a:off x="1184910" y="1691005"/>
            <a:ext cx="7992745" cy="43738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Application</a:t>
            </a:r>
            <a:endParaRPr lang="en-IN" altLang="en-US"/>
          </a:p>
        </p:txBody>
      </p:sp>
      <p:sp>
        <p:nvSpPr>
          <p:cNvPr id="3" name="Content Placeholder 2"/>
          <p:cNvSpPr>
            <a:spLocks noGrp="1"/>
          </p:cNvSpPr>
          <p:nvPr>
            <p:ph idx="1"/>
          </p:nvPr>
        </p:nvSpPr>
        <p:spPr>
          <a:xfrm>
            <a:off x="609600" y="1863725"/>
            <a:ext cx="10972800" cy="2130425"/>
          </a:xfrm>
        </p:spPr>
        <p:style>
          <a:lnRef idx="3">
            <a:schemeClr val="lt1"/>
          </a:lnRef>
          <a:fillRef idx="1">
            <a:schemeClr val="accent1"/>
          </a:fillRef>
          <a:effectRef idx="1">
            <a:schemeClr val="accent1"/>
          </a:effectRef>
          <a:fontRef idx="minor">
            <a:schemeClr val="lt1"/>
          </a:fontRef>
        </p:style>
        <p:txBody>
          <a:bodyPr/>
          <a:p>
            <a:pPr marL="0" indent="0">
              <a:buNone/>
            </a:pPr>
            <a:r>
              <a:rPr lang="en-US"/>
              <a:t>This software can be used in Library for managing books, card holders , issuing and returing of books. It is provided with </a:t>
            </a:r>
            <a:r>
              <a:rPr lang="en-IN" altLang="en-US"/>
              <a:t>a secure LOGIN-</a:t>
            </a:r>
            <a:r>
              <a:rPr lang="en-US"/>
              <a:t> only Librarians with valid user name and password can access and modify the data. </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Conclusion</a:t>
            </a:r>
            <a:endParaRPr lang="en-IN" altLang="en-US"/>
          </a:p>
        </p:txBody>
      </p:sp>
      <p:sp>
        <p:nvSpPr>
          <p:cNvPr id="3" name="Content Placeholder 2"/>
          <p:cNvSpPr>
            <a:spLocks noGrp="1"/>
          </p:cNvSpPr>
          <p:nvPr>
            <p:ph idx="1"/>
          </p:nvPr>
        </p:nvSpPr>
        <p:spPr/>
        <p:style>
          <a:lnRef idx="1">
            <a:schemeClr val="accent6"/>
          </a:lnRef>
          <a:fillRef idx="3">
            <a:schemeClr val="accent6"/>
          </a:fillRef>
          <a:effectRef idx="2">
            <a:schemeClr val="accent6"/>
          </a:effectRef>
          <a:fontRef idx="minor">
            <a:schemeClr val="lt1"/>
          </a:fontRef>
        </p:style>
        <p:txBody>
          <a:bodyPr/>
          <a:p>
            <a:pPr marL="0" indent="0">
              <a:buNone/>
            </a:pPr>
            <a:r>
              <a:rPr lang="en-US"/>
              <a:t>This application, Library Management System will replace the </a:t>
            </a:r>
            <a:r>
              <a:rPr lang="en-IN" altLang="en-US"/>
              <a:t>system of</a:t>
            </a:r>
            <a:r>
              <a:rPr lang="en-US"/>
              <a:t> maintaing books in the Library. Searching of books, issueing it and maintaining records of Card holders in the library will be made easier using this project. </a:t>
            </a:r>
            <a:endParaRPr lang="en-US"/>
          </a:p>
          <a:p>
            <a:pPr marL="0" indent="0">
              <a:buNone/>
            </a:pPr>
            <a:r>
              <a:rPr>
                <a:latin typeface="+mj-lt"/>
                <a:cs typeface="+mj-lt"/>
                <a:sym typeface="+mn-ea"/>
              </a:rPr>
              <a:t>The main features of this project are providing user-friendly interface for the Librarian and it also avoids carrying out the work manually and reduces the wastage of paper as everything is done electronically </a:t>
            </a:r>
            <a:r>
              <a:rPr lang="en-IN">
                <a:latin typeface="+mj-lt"/>
                <a:cs typeface="+mj-lt"/>
                <a:sym typeface="+mn-ea"/>
              </a:rPr>
              <a:t>.</a:t>
            </a:r>
            <a:endParaRPr lang="en-IN">
              <a:latin typeface="+mj-lt"/>
              <a:cs typeface="+mj-lt"/>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Future Enhancements</a:t>
            </a:r>
            <a:endParaRPr lang="en-IN" altLang="en-US"/>
          </a:p>
        </p:txBody>
      </p:sp>
      <p:sp>
        <p:nvSpPr>
          <p:cNvPr id="3" name="Content Placeholder 2"/>
          <p:cNvSpPr>
            <a:spLocks noGrp="1"/>
          </p:cNvSpPr>
          <p:nvPr>
            <p:ph idx="1"/>
          </p:nvPr>
        </p:nvSpPr>
        <p:spPr>
          <a:xfrm>
            <a:off x="609600" y="1600200"/>
            <a:ext cx="11205845" cy="2453640"/>
          </a:xfrm>
        </p:spPr>
        <p:style>
          <a:lnRef idx="1">
            <a:schemeClr val="accent1"/>
          </a:lnRef>
          <a:fillRef idx="2">
            <a:schemeClr val="accent1"/>
          </a:fillRef>
          <a:effectRef idx="1">
            <a:schemeClr val="accent1"/>
          </a:effectRef>
          <a:fontRef idx="minor">
            <a:schemeClr val="dk1"/>
          </a:fontRef>
        </p:style>
        <p:txBody>
          <a:bodyPr/>
          <a:p>
            <a:pPr marL="0" indent="0">
              <a:buNone/>
            </a:pPr>
            <a:r>
              <a:rPr lang="en-US" sz="2000"/>
              <a:t>This is a stand alone application. This can be made into a web based application where only a Librarian can login and access the data. A seperate interface can be made for card holders to Log into this user interface, Search the books, their availibity and Reserve Books.</a:t>
            </a:r>
            <a:endParaRPr lang="en-US" sz="2000"/>
          </a:p>
          <a:p>
            <a:pPr marL="0" indent="0">
              <a:buNone/>
            </a:pPr>
            <a:r>
              <a:rPr lang="en-US" sz="2000"/>
              <a:t>This project is a simple demonstration of how library mangement System can be implemented for small libraries across the world. More Advanced Designs can be made depending on the number of Card holders, books , fine management and so on.</a:t>
            </a:r>
            <a:endParaRPr lang="en-US" sz="2000"/>
          </a:p>
          <a:p>
            <a:pPr marL="0" indent="0">
              <a:buNone/>
            </a:pPr>
            <a:r>
              <a:rPr lang="en-US" sz="2000"/>
              <a:t>The Future Enhancements of this project is limitless.</a:t>
            </a:r>
            <a:endParaRPr lang="en-US" sz="2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a:xfrm>
            <a:off x="1483360" y="1300798"/>
            <a:ext cx="10972800" cy="1143000"/>
          </a:xfrm>
        </p:spPr>
        <p:txBody>
          <a:bodyPr/>
          <a:p>
            <a:r>
              <a:rPr lang="en-IN" altLang="en-US" sz="8800">
                <a:ln w="10160">
                  <a:solidFill>
                    <a:schemeClr val="accent5"/>
                  </a:solidFill>
                  <a:prstDash val="solid"/>
                </a:ln>
                <a:solidFill>
                  <a:srgbClr val="FFFFFF"/>
                </a:solidFill>
                <a:effectLst>
                  <a:outerShdw blurRad="38100" dist="22860" dir="5400000" algn="tl" rotWithShape="0">
                    <a:srgbClr val="000000">
                      <a:alpha val="30000"/>
                    </a:srgbClr>
                  </a:outerShdw>
                </a:effectLst>
              </a:rPr>
              <a:t>Q &amp; A</a:t>
            </a:r>
            <a:endParaRPr lang="en-IN" altLang="en-US" sz="880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p:sp>
        <p:nvSpPr>
          <p:cNvPr id="2" name="Title 1"/>
          <p:cNvSpPr>
            <a:spLocks noGrp="1"/>
          </p:cNvSpPr>
          <p:nvPr>
            <p:ph type="title"/>
          </p:nvPr>
        </p:nvSpPr>
        <p:spPr>
          <a:xfrm>
            <a:off x="756920" y="1036638"/>
            <a:ext cx="10972800" cy="1143000"/>
          </a:xfrm>
        </p:spPr>
        <p:txBody>
          <a:bodyPr/>
          <a:p>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FACULTY INCHARGE:</a:t>
            </a:r>
            <a:b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IN" altLang="en-US">
                <a:ln w="22225">
                  <a:solidFill>
                    <a:schemeClr val="accent2"/>
                  </a:solidFill>
                  <a:prstDash val="solid"/>
                </a:ln>
                <a:solidFill>
                  <a:schemeClr val="accent2">
                    <a:lumMod val="40000"/>
                    <a:lumOff val="60000"/>
                  </a:schemeClr>
                </a:solidFill>
                <a:effectLst/>
              </a:rPr>
              <a:t>RAJKUMAR SIR</a:t>
            </a:r>
            <a:endParaRPr lang="en-IN" altLang="en-US">
              <a:ln w="22225">
                <a:solidFill>
                  <a:schemeClr val="accent2"/>
                </a:solidFill>
                <a:prstDash val="solid"/>
              </a:ln>
              <a:solidFill>
                <a:schemeClr val="accent2">
                  <a:lumMod val="40000"/>
                  <a:lumOff val="60000"/>
                </a:schemeClr>
              </a:solidFill>
              <a:effectLst/>
            </a:endParaRPr>
          </a:p>
        </p:txBody>
      </p:sp>
      <p:sp>
        <p:nvSpPr>
          <p:cNvPr id="4" name="Title 1"/>
          <p:cNvSpPr>
            <a:spLocks noGrp="1"/>
          </p:cNvSpPr>
          <p:nvPr/>
        </p:nvSpPr>
        <p:spPr>
          <a:xfrm>
            <a:off x="675640" y="3632518"/>
            <a:ext cx="10972800" cy="1143000"/>
          </a:xfrm>
          <a:prstGeom prst="rect">
            <a:avLst/>
          </a:prstGeom>
          <a:noFill/>
          <a:ln w="9525">
            <a:noFill/>
          </a:ln>
        </p:spPr>
        <p:txBody>
          <a:bodyPr anchor="ctr"/>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PROJECT GUIDE:</a:t>
            </a:r>
            <a:b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en-IN" altLang="en-US">
                <a:ln w="22225">
                  <a:solidFill>
                    <a:schemeClr val="accent2"/>
                  </a:solidFill>
                  <a:prstDash val="solid"/>
                </a:ln>
                <a:solidFill>
                  <a:schemeClr val="accent2">
                    <a:lumMod val="40000"/>
                    <a:lumOff val="60000"/>
                  </a:schemeClr>
                </a:solidFill>
                <a:effectLst/>
              </a:rPr>
              <a:t>RAMESH SIR</a:t>
            </a:r>
            <a:endParaRPr lang="en-IN" alt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2" name="Title 1"/>
          <p:cNvSpPr>
            <a:spLocks noGrp="1"/>
          </p:cNvSpPr>
          <p:nvPr>
            <p:ph type="title"/>
          </p:nvPr>
        </p:nvSpPr>
        <p:spPr/>
        <p:txBody>
          <a:bodyPr/>
          <a:p>
            <a:r>
              <a:rPr lang="en-IN" altLang="en-US"/>
              <a:t>Abstract</a:t>
            </a:r>
            <a:endParaRPr lang="en-IN" altLang="en-US"/>
          </a:p>
        </p:txBody>
      </p:sp>
      <p:sp>
        <p:nvSpPr>
          <p:cNvPr id="3" name="Content Placeholder 2"/>
          <p:cNvSpPr>
            <a:spLocks noGrp="1"/>
          </p:cNvSpPr>
          <p:nvPr>
            <p:ph sz="half" idx="1"/>
          </p:nvPr>
        </p:nvSpPr>
        <p:spPr>
          <a:xfrm>
            <a:off x="609600" y="1509395"/>
            <a:ext cx="11208385" cy="4138930"/>
          </a:xfrm>
        </p:spPr>
        <p:style>
          <a:lnRef idx="3">
            <a:schemeClr val="lt1"/>
          </a:lnRef>
          <a:fillRef idx="1">
            <a:schemeClr val="accent2"/>
          </a:fillRef>
          <a:effectRef idx="1">
            <a:schemeClr val="accent2"/>
          </a:effectRef>
          <a:fontRef idx="minor">
            <a:schemeClr val="lt1"/>
          </a:fontRef>
        </p:style>
        <p:txBody>
          <a:bodyPr>
            <a:normAutofit fontScale="60000"/>
          </a:bodyPr>
          <a:p>
            <a:pPr marL="0" indent="0">
              <a:buNone/>
            </a:pPr>
            <a:r>
              <a:rPr lang="en-US">
                <a:solidFill>
                  <a:schemeClr val="tx1"/>
                </a:solidFill>
                <a:effectLst>
                  <a:outerShdw blurRad="38100" dist="19050" dir="2700000" algn="tl" rotWithShape="0">
                    <a:schemeClr val="dk1">
                      <a:alpha val="40000"/>
                    </a:schemeClr>
                  </a:outerShdw>
                </a:effectLst>
              </a:rPr>
              <a:t>It is rightly said, “Knowledge is Power”. Knowledge achieved from reading Books. LIBRARY is an area where a collection of books is done. Library is one of the key components of an education Institution. An excellent Library, stocked with varied reference books from basics to advanced study helps the Students to enrich their knowledge. </a:t>
            </a:r>
            <a:endParaRPr lang="en-US">
              <a:solidFill>
                <a:schemeClr val="tx1"/>
              </a:solidFill>
              <a:effectLst>
                <a:outerShdw blurRad="38100" dist="19050" dir="2700000" algn="tl" rotWithShape="0">
                  <a:schemeClr val="dk1">
                    <a:alpha val="40000"/>
                  </a:schemeClr>
                </a:outerShdw>
              </a:effectLst>
            </a:endParaRPr>
          </a:p>
          <a:p>
            <a:pPr marL="0" indent="0">
              <a:buNone/>
            </a:pPr>
            <a:r>
              <a:rPr lang="en-US">
                <a:solidFill>
                  <a:schemeClr val="tx1"/>
                </a:solidFill>
                <a:effectLst>
                  <a:outerShdw blurRad="38100" dist="19050" dir="2700000" algn="tl" rotWithShape="0">
                    <a:schemeClr val="dk1">
                      <a:alpha val="40000"/>
                    </a:schemeClr>
                  </a:outerShdw>
                </a:effectLst>
              </a:rPr>
              <a:t>The most important department in and across the departments of an Educational institution is Library department. It holds immense potential in terms of effectively and efficiently learning information through various resources available. The main purpose of Library management system is to reduce the work of the Librarian. </a:t>
            </a:r>
            <a:endParaRPr lang="en-US">
              <a:solidFill>
                <a:schemeClr val="tx1"/>
              </a:solidFill>
              <a:effectLst>
                <a:outerShdw blurRad="38100" dist="19050" dir="2700000" algn="tl" rotWithShape="0">
                  <a:schemeClr val="dk1">
                    <a:alpha val="40000"/>
                  </a:schemeClr>
                </a:outerShdw>
              </a:effectLst>
            </a:endParaRPr>
          </a:p>
          <a:p>
            <a:pPr marL="0" indent="0">
              <a:buNone/>
            </a:pPr>
            <a:r>
              <a:rPr lang="en-US">
                <a:solidFill>
                  <a:schemeClr val="tx1"/>
                </a:solidFill>
                <a:effectLst>
                  <a:outerShdw blurRad="38100" dist="19050" dir="2700000" algn="tl" rotWithShape="0">
                    <a:schemeClr val="dk1">
                      <a:alpha val="40000"/>
                    </a:schemeClr>
                  </a:outerShdw>
                </a:effectLst>
              </a:rPr>
              <a:t>This is a Stand Alone Application. In this application a librarian can log in to the application, He/She can update the list of books available in the library, enroll new students with new card numbers and manage the transaction of books between the student and the library.</a:t>
            </a:r>
            <a:endParaRPr lang="en-US">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2" name="Title 1"/>
          <p:cNvSpPr>
            <a:spLocks noGrp="1"/>
          </p:cNvSpPr>
          <p:nvPr>
            <p:ph type="title"/>
          </p:nvPr>
        </p:nvSpPr>
        <p:spPr/>
        <p:txBody>
          <a:bodyPr>
            <a:scene3d>
              <a:camera prst="orthographicFront"/>
              <a:lightRig rig="threePt" dir="t"/>
            </a:scene3d>
          </a:bodyPr>
          <a:p>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Agenda</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Content Placeholder 2"/>
          <p:cNvSpPr>
            <a:spLocks noGrp="1"/>
          </p:cNvSpPr>
          <p:nvPr>
            <p:ph sz="half" idx="1"/>
          </p:nvPr>
        </p:nvSpPr>
        <p:spPr/>
        <p:txBody>
          <a:bodyPr/>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1. Introduction</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2. Requirements</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3. ER Diagram</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4. Schema Diagram</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5. Front End Design using Snapshots</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6. Queries</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4" name="Content Placeholder 3"/>
          <p:cNvSpPr>
            <a:spLocks noGrp="1"/>
          </p:cNvSpPr>
          <p:nvPr>
            <p:ph sz="half" idx="2"/>
          </p:nvPr>
        </p:nvSpPr>
        <p:spPr>
          <a:xfrm>
            <a:off x="6622288" y="1722120"/>
            <a:ext cx="5376672" cy="4525963"/>
          </a:xfrm>
        </p:spPr>
        <p:txBody>
          <a:bodyPr/>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7. Discussion</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8.Conclusion and Future Enhancements</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9.References</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10. Q &amp; A</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marL="0" indent="0">
              <a:buNone/>
            </a:pPr>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11. Demonstration</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5" name="Title 4"/>
          <p:cNvSpPr>
            <a:spLocks noGrp="1"/>
          </p:cNvSpPr>
          <p:nvPr>
            <p:ph type="title"/>
          </p:nvPr>
        </p:nvSpPr>
        <p:spPr/>
        <p:txBody>
          <a:bodyPr>
            <a:scene3d>
              <a:camera prst="orthographicFront"/>
              <a:lightRig rig="threePt" dir="t"/>
            </a:scene3d>
          </a:bodyPr>
          <a:p>
            <a:r>
              <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Software Requirements:</a:t>
            </a:r>
            <a:endParaRPr lang="en-I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6" name="Content Placeholder 5"/>
          <p:cNvSpPr>
            <a:spLocks noGrp="1"/>
          </p:cNvSpPr>
          <p:nvPr>
            <p:ph idx="1"/>
          </p:nvPr>
        </p:nvSpPr>
        <p:spPr/>
        <p:txBody>
          <a:bodyPr/>
          <a:p>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Operating System -- Windows </a:t>
            </a: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10</a:t>
            </a:r>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Language              --</a:t>
            </a: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C#</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b="1" err="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Technologies        --</a:t>
            </a:r>
            <a:r>
              <a:rPr lang="en-IN" b="1" err="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Form Based Application</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Database              -- </a:t>
            </a: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SQLite</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Software's              --  </a:t>
            </a: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Visual Studio 2017</a:t>
            </a:r>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indent="0" algn="ctr">
              <a:buNone/>
            </a:pP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Hardware Requirements:</a:t>
            </a:r>
            <a:endPar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indent="0" algn="ctr">
              <a:buNone/>
            </a:pPr>
            <a:r>
              <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KeyBoard , Mouse , Sufficient Memory and RAM</a:t>
            </a:r>
            <a:endParaRPr lang="en-IN"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endParaRPr>
          </a:p>
          <a:p>
            <a:pPr marL="0" indent="0" algn="ctr">
              <a:buNone/>
            </a:pPr>
            <a:r>
              <a:rPr b="1">
                <a:ln w="10160">
                  <a:solidFill>
                    <a:schemeClr val="accent5"/>
                  </a:solidFill>
                  <a:prstDash val="solid"/>
                </a:ln>
                <a:solidFill>
                  <a:srgbClr val="FFFFFF"/>
                </a:solidFill>
                <a:effectLst>
                  <a:outerShdw blurRad="38100" dist="22860" dir="5400000" algn="tl" rotWithShape="0">
                    <a:srgbClr val="000000">
                      <a:alpha val="30000"/>
                    </a:srgbClr>
                  </a:outerShdw>
                </a:effectLst>
                <a:sym typeface="+mn-ea"/>
              </a:rPr>
              <a:t>                                                                                                                                                                                 </a:t>
            </a:r>
            <a:endParaRPr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90195" y="165735"/>
            <a:ext cx="3537585" cy="897255"/>
          </a:xfrm>
        </p:spPr>
        <p:txBody>
          <a:bodyPr/>
          <a:p>
            <a:r>
              <a:rPr lang="en-IN" altLang="en-US" b="1">
                <a:ln w="9525">
                  <a:solidFill>
                    <a:schemeClr val="bg1"/>
                  </a:solidFill>
                  <a:prstDash val="solid"/>
                </a:ln>
                <a:solidFill>
                  <a:schemeClr val="tx1"/>
                </a:solidFill>
                <a:effectLst>
                  <a:outerShdw blurRad="12700" dist="38100" dir="2700000" algn="tl" rotWithShape="0">
                    <a:schemeClr val="bg1">
                      <a:lumMod val="50000"/>
                    </a:schemeClr>
                  </a:outerShdw>
                </a:effectLst>
              </a:rPr>
              <a:t>ER </a:t>
            </a:r>
            <a:r>
              <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rPr>
              <a:t>DIAGRAM</a:t>
            </a:r>
            <a:endPar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Content Placeholder 3" descr="library database (3)"/>
          <p:cNvPicPr>
            <a:picLocks noChangeAspect="1"/>
          </p:cNvPicPr>
          <p:nvPr>
            <p:ph idx="1"/>
          </p:nvPr>
        </p:nvPicPr>
        <p:blipFill>
          <a:blip r:embed="rId1"/>
          <a:srcRect b="15713"/>
          <a:stretch>
            <a:fillRect/>
          </a:stretch>
        </p:blipFill>
        <p:spPr>
          <a:xfrm>
            <a:off x="1466215" y="850900"/>
            <a:ext cx="9886315" cy="5655310"/>
          </a:xfrm>
          <a:prstGeom prst="rect">
            <a:avLst/>
          </a:prstGeom>
        </p:spPr>
      </p:pic>
      <p:cxnSp>
        <p:nvCxnSpPr>
          <p:cNvPr id="3" name="Straight Connector 2"/>
          <p:cNvCxnSpPr/>
          <p:nvPr/>
        </p:nvCxnSpPr>
        <p:spPr>
          <a:xfrm flipH="1">
            <a:off x="9043670" y="3524885"/>
            <a:ext cx="760095" cy="68400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37260"/>
          </a:xfrm>
        </p:spPr>
        <p:txBody>
          <a:bodyPr/>
          <a:p>
            <a:r>
              <a:rPr lang="en-IN" altLang="en-US">
                <a:ln w="9525">
                  <a:solidFill>
                    <a:schemeClr val="bg1"/>
                  </a:solidFill>
                  <a:prstDash val="solid"/>
                </a:ln>
                <a:solidFill>
                  <a:schemeClr val="tx1"/>
                </a:solidFill>
                <a:effectLst>
                  <a:outerShdw blurRad="12700" dist="38100" dir="2700000" algn="tl" rotWithShape="0">
                    <a:schemeClr val="bg1">
                      <a:lumMod val="50000"/>
                    </a:schemeClr>
                  </a:outerShdw>
                </a:effectLst>
              </a:rPr>
              <a:t>SCHEMA DIAGRAM</a:t>
            </a:r>
            <a:endParaRPr lang="en-IN" altLang="en-US">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4" name="Content Placeholder 3" descr="C:\Users\HP\Desktop\System\New folder\SCHEMA.PNGSCHEMA"/>
          <p:cNvPicPr>
            <a:picLocks noChangeAspect="1"/>
          </p:cNvPicPr>
          <p:nvPr>
            <p:ph idx="1"/>
          </p:nvPr>
        </p:nvPicPr>
        <p:blipFill>
          <a:blip r:embed="rId1"/>
          <a:srcRect/>
          <a:stretch>
            <a:fillRect/>
          </a:stretch>
        </p:blipFill>
        <p:spPr>
          <a:xfrm>
            <a:off x="519430" y="1388745"/>
            <a:ext cx="10834370" cy="5219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SNAPSHOTS OF WORKING PROJECT</a:t>
            </a:r>
            <a:endParaRPr lang="en-IN" altLang="en-US"/>
          </a:p>
        </p:txBody>
      </p:sp>
      <p:pic>
        <p:nvPicPr>
          <p:cNvPr id="4" name="Content Placeholder 3" descr="1"/>
          <p:cNvPicPr>
            <a:picLocks noChangeAspect="1"/>
          </p:cNvPicPr>
          <p:nvPr>
            <p:ph idx="1"/>
          </p:nvPr>
        </p:nvPicPr>
        <p:blipFill>
          <a:blip r:embed="rId1"/>
          <a:stretch>
            <a:fillRect/>
          </a:stretch>
        </p:blipFill>
        <p:spPr>
          <a:xfrm>
            <a:off x="1201420" y="1492250"/>
            <a:ext cx="3486785" cy="5015865"/>
          </a:xfrm>
          <a:prstGeom prst="rect">
            <a:avLst/>
          </a:prstGeom>
        </p:spPr>
      </p:pic>
      <p:cxnSp>
        <p:nvCxnSpPr>
          <p:cNvPr id="5" name="Straight Arrow Connector 4"/>
          <p:cNvCxnSpPr/>
          <p:nvPr/>
        </p:nvCxnSpPr>
        <p:spPr>
          <a:xfrm>
            <a:off x="4246245" y="4449445"/>
            <a:ext cx="2611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 Box 5"/>
          <p:cNvSpPr txBox="1"/>
          <p:nvPr/>
        </p:nvSpPr>
        <p:spPr>
          <a:xfrm>
            <a:off x="6897370" y="4220210"/>
            <a:ext cx="4954905" cy="368300"/>
          </a:xfrm>
          <a:prstGeom prst="rect">
            <a:avLst/>
          </a:prstGeom>
          <a:noFill/>
        </p:spPr>
        <p:txBody>
          <a:bodyPr wrap="square" rtlCol="0">
            <a:spAutoFit/>
          </a:bodyPr>
          <a:p>
            <a:r>
              <a:rPr lang="en-IN" altLang="en-US"/>
              <a:t>Librarian Enters Username </a:t>
            </a:r>
            <a:endParaRPr lang="en-IN" altLang="en-US"/>
          </a:p>
        </p:txBody>
      </p:sp>
      <p:cxnSp>
        <p:nvCxnSpPr>
          <p:cNvPr id="7" name="Straight Arrow Connector 6"/>
          <p:cNvCxnSpPr/>
          <p:nvPr/>
        </p:nvCxnSpPr>
        <p:spPr>
          <a:xfrm>
            <a:off x="4246245" y="5048250"/>
            <a:ext cx="261175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6897370" y="4799330"/>
            <a:ext cx="4954905" cy="368300"/>
          </a:xfrm>
          <a:prstGeom prst="rect">
            <a:avLst/>
          </a:prstGeom>
          <a:noFill/>
        </p:spPr>
        <p:txBody>
          <a:bodyPr wrap="square" rtlCol="0">
            <a:spAutoFit/>
          </a:bodyPr>
          <a:p>
            <a:r>
              <a:rPr lang="en-IN" altLang="en-US"/>
              <a:t>Librarian Enters Password </a:t>
            </a:r>
            <a:endParaRPr lang="en-IN" altLang="en-US"/>
          </a:p>
        </p:txBody>
      </p:sp>
      <p:cxnSp>
        <p:nvCxnSpPr>
          <p:cNvPr id="9" name="Straight Arrow Connector 8"/>
          <p:cNvCxnSpPr/>
          <p:nvPr/>
        </p:nvCxnSpPr>
        <p:spPr>
          <a:xfrm>
            <a:off x="4373245" y="6172200"/>
            <a:ext cx="216979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 Box 9"/>
          <p:cNvSpPr txBox="1"/>
          <p:nvPr/>
        </p:nvSpPr>
        <p:spPr>
          <a:xfrm>
            <a:off x="6646545" y="5824220"/>
            <a:ext cx="4935855" cy="922020"/>
          </a:xfrm>
          <a:prstGeom prst="rect">
            <a:avLst/>
          </a:prstGeom>
          <a:noFill/>
        </p:spPr>
        <p:txBody>
          <a:bodyPr wrap="none" rtlCol="0">
            <a:spAutoFit/>
          </a:bodyPr>
          <a:p>
            <a:r>
              <a:rPr lang="en-IN" altLang="en-US"/>
              <a:t>If the correct user name and password are entered </a:t>
            </a:r>
            <a:endParaRPr lang="en-IN" altLang="en-US"/>
          </a:p>
          <a:p>
            <a:r>
              <a:rPr lang="en-IN" altLang="en-US"/>
              <a:t>it redirects to Home Page Else it shows Message to </a:t>
            </a:r>
            <a:endParaRPr lang="en-IN" altLang="en-US"/>
          </a:p>
          <a:p>
            <a:r>
              <a:rPr lang="en-IN" altLang="en-US"/>
              <a:t>enter valid username and Password</a:t>
            </a:r>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570355" y="365125"/>
            <a:ext cx="9783445" cy="1325880"/>
          </a:xfrm>
        </p:spPr>
        <p:txBody>
          <a:bodyPr/>
          <a:p>
            <a:pPr algn="ctr"/>
            <a:r>
              <a:rPr lang="en-IN" altLang="en-US"/>
              <a:t>Home Page</a:t>
            </a:r>
            <a:endParaRPr lang="en-IN" altLang="en-US"/>
          </a:p>
        </p:txBody>
      </p:sp>
      <p:pic>
        <p:nvPicPr>
          <p:cNvPr id="4" name="Content Placeholder 3" descr="2"/>
          <p:cNvPicPr>
            <a:picLocks noChangeAspect="1"/>
          </p:cNvPicPr>
          <p:nvPr>
            <p:ph idx="1"/>
          </p:nvPr>
        </p:nvPicPr>
        <p:blipFill>
          <a:blip r:embed="rId1"/>
          <a:stretch>
            <a:fillRect/>
          </a:stretch>
        </p:blipFill>
        <p:spPr>
          <a:xfrm>
            <a:off x="2599055" y="1889760"/>
            <a:ext cx="7174865" cy="4333240"/>
          </a:xfrm>
          <a:prstGeom prst="rect">
            <a:avLst/>
          </a:prstGeom>
        </p:spPr>
      </p:pic>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3337</Words>
  <Application>WPS Presentation</Application>
  <PresentationFormat>Widescreen</PresentationFormat>
  <Paragraphs>85</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Arial</vt:lpstr>
      <vt:lpstr>SimSun</vt:lpstr>
      <vt:lpstr>Wingdings</vt:lpstr>
      <vt:lpstr>Microsoft YaHei</vt:lpstr>
      <vt:lpstr>Arial Unicode MS</vt:lpstr>
      <vt:lpstr>Calibri</vt:lpstr>
      <vt:lpstr>Default Design</vt:lpstr>
      <vt:lpstr>LIBRARY MANAGEMENT SYSTEM</vt:lpstr>
      <vt:lpstr>FACULTY INCHARGE: RAJKUMAR SIR</vt:lpstr>
      <vt:lpstr>Abstract</vt:lpstr>
      <vt:lpstr>Agenda</vt:lpstr>
      <vt:lpstr>Software Requirements:</vt:lpstr>
      <vt:lpstr>ER DIAGRAM</vt:lpstr>
      <vt:lpstr>SCHEMA DIAGRAM</vt:lpstr>
      <vt:lpstr>SNAPSHOTS OF WORKING PROJECT</vt:lpstr>
      <vt:lpstr>Home Page</vt:lpstr>
      <vt:lpstr>Interface to Search, Add and Delete Book data</vt:lpstr>
      <vt:lpstr>Interface to Issue and Return Book</vt:lpstr>
      <vt:lpstr>Returning Book Process</vt:lpstr>
      <vt:lpstr>About</vt:lpstr>
      <vt:lpstr>Application</vt:lpstr>
      <vt:lpstr>Conclusion</vt:lpstr>
      <vt:lpstr>Future Enhancements</vt:lpstr>
      <vt:lpstr>Q &amp; A</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Nanda Kishore D</dc:creator>
  <cp:lastModifiedBy>HP</cp:lastModifiedBy>
  <cp:revision>9</cp:revision>
  <dcterms:created xsi:type="dcterms:W3CDTF">2018-11-14T05:10:00Z</dcterms:created>
  <dcterms:modified xsi:type="dcterms:W3CDTF">2018-12-04T12:22:35Z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1033-10.2.0.7549</vt:lpwstr>
  </property>
</Properties>
</file>